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123" d="100"/>
          <a:sy n="123" d="100"/>
        </p:scale>
        <p:origin x="-274" y="-5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3726-921D-4898-BAC2-669E5422AB3F}" type="datetimeFigureOut">
              <a:rPr lang="pt-BR" smtClean="0"/>
              <a:pPr/>
              <a:t>06/04/2017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B7DD-718C-4352-B979-C0B3A69AB1C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3726-921D-4898-BAC2-669E5422AB3F}" type="datetimeFigureOut">
              <a:rPr lang="pt-BR" smtClean="0"/>
              <a:pPr/>
              <a:t>06/04/2017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B7DD-718C-4352-B979-C0B3A69AB1C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3726-921D-4898-BAC2-669E5422AB3F}" type="datetimeFigureOut">
              <a:rPr lang="pt-BR" smtClean="0"/>
              <a:pPr/>
              <a:t>06/04/2017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B7DD-718C-4352-B979-C0B3A69AB1C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3726-921D-4898-BAC2-669E5422AB3F}" type="datetimeFigureOut">
              <a:rPr lang="pt-BR" smtClean="0"/>
              <a:pPr/>
              <a:t>06/04/2017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B7DD-718C-4352-B979-C0B3A69AB1C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3726-921D-4898-BAC2-669E5422AB3F}" type="datetimeFigureOut">
              <a:rPr lang="pt-BR" smtClean="0"/>
              <a:pPr/>
              <a:t>06/04/2017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B7DD-718C-4352-B979-C0B3A69AB1C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3726-921D-4898-BAC2-669E5422AB3F}" type="datetimeFigureOut">
              <a:rPr lang="pt-BR" smtClean="0"/>
              <a:pPr/>
              <a:t>06/04/2017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B7DD-718C-4352-B979-C0B3A69AB1C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3726-921D-4898-BAC2-669E5422AB3F}" type="datetimeFigureOut">
              <a:rPr lang="pt-BR" smtClean="0"/>
              <a:pPr/>
              <a:t>06/04/2017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B7DD-718C-4352-B979-C0B3A69AB1C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3726-921D-4898-BAC2-669E5422AB3F}" type="datetimeFigureOut">
              <a:rPr lang="pt-BR" smtClean="0"/>
              <a:pPr/>
              <a:t>06/04/2017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B7DD-718C-4352-B979-C0B3A69AB1C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3726-921D-4898-BAC2-669E5422AB3F}" type="datetimeFigureOut">
              <a:rPr lang="pt-BR" smtClean="0"/>
              <a:pPr/>
              <a:t>06/04/2017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B7DD-718C-4352-B979-C0B3A69AB1C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3726-921D-4898-BAC2-669E5422AB3F}" type="datetimeFigureOut">
              <a:rPr lang="pt-BR" smtClean="0"/>
              <a:pPr/>
              <a:t>06/04/2017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B7DD-718C-4352-B979-C0B3A69AB1C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3726-921D-4898-BAC2-669E5422AB3F}" type="datetimeFigureOut">
              <a:rPr lang="pt-BR" smtClean="0"/>
              <a:pPr/>
              <a:t>06/04/2017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B7DD-718C-4352-B979-C0B3A69AB1C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30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93726-921D-4898-BAC2-669E5422AB3F}" type="datetimeFigureOut">
              <a:rPr lang="pt-BR" smtClean="0"/>
              <a:pPr/>
              <a:t>06/04/2017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0B7DD-718C-4352-B979-C0B3A69AB1C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8" y="1563638"/>
            <a:ext cx="6131024" cy="216024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/>
          <a:p>
            <a:r>
              <a:rPr lang="pt-BR" sz="3600" b="1" dirty="0">
                <a:solidFill>
                  <a:srgbClr val="FFC000"/>
                </a:solidFill>
              </a:rPr>
              <a:t>ALERGIAS ALIMENTARES E DOENÇAS AUTOIMUNES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95486"/>
            <a:ext cx="8229600" cy="48965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t-BR" sz="2800" dirty="0" smtClean="0"/>
              <a:t>Instituto Consciência </a:t>
            </a:r>
            <a:r>
              <a:rPr lang="pt-BR" sz="2800" dirty="0" smtClean="0"/>
              <a:t>&amp; </a:t>
            </a:r>
            <a:r>
              <a:rPr lang="pt-BR" sz="2800" dirty="0" smtClean="0"/>
              <a:t>Ação</a:t>
            </a:r>
          </a:p>
          <a:p>
            <a:pPr algn="ctr">
              <a:buNone/>
            </a:pPr>
            <a:r>
              <a:rPr lang="pt-BR" sz="2800" dirty="0" smtClean="0"/>
              <a:t>Eixo: Saúde Preventiva</a:t>
            </a:r>
          </a:p>
          <a:p>
            <a:pPr algn="ctr">
              <a:buNone/>
            </a:pPr>
            <a:endParaRPr lang="pt-BR" sz="2800" dirty="0"/>
          </a:p>
          <a:p>
            <a:pPr algn="ctr">
              <a:buNone/>
            </a:pPr>
            <a:endParaRPr lang="pt-BR" sz="2800" dirty="0" smtClean="0"/>
          </a:p>
          <a:p>
            <a:pPr algn="ctr">
              <a:buNone/>
            </a:pPr>
            <a:endParaRPr lang="pt-BR" sz="2800" dirty="0"/>
          </a:p>
          <a:p>
            <a:pPr algn="ctr">
              <a:buNone/>
            </a:pPr>
            <a:endParaRPr lang="pt-BR" sz="2800" dirty="0" smtClean="0"/>
          </a:p>
          <a:p>
            <a:pPr algn="ctr">
              <a:buNone/>
            </a:pPr>
            <a:endParaRPr lang="pt-BR" sz="2800" dirty="0"/>
          </a:p>
          <a:p>
            <a:pPr algn="ctr">
              <a:buNone/>
            </a:pPr>
            <a:endParaRPr lang="pt-BR" sz="2800" dirty="0" smtClean="0"/>
          </a:p>
          <a:p>
            <a:pPr algn="ctr">
              <a:buNone/>
            </a:pPr>
            <a:r>
              <a:rPr lang="pt-BR" sz="2000" dirty="0" smtClean="0"/>
              <a:t>Dra. Larissa A. Ribeiro</a:t>
            </a:r>
          </a:p>
          <a:p>
            <a:pPr algn="ctr">
              <a:buNone/>
            </a:pPr>
            <a:r>
              <a:rPr lang="pt-BR" sz="2000" dirty="0" smtClean="0"/>
              <a:t>Alergologia e </a:t>
            </a:r>
            <a:r>
              <a:rPr lang="pt-BR" sz="2000" dirty="0" err="1" smtClean="0"/>
              <a:t>Imunopatologia</a:t>
            </a:r>
            <a:endParaRPr lang="pt-BR" sz="2000" dirty="0"/>
          </a:p>
        </p:txBody>
      </p:sp>
      <p:pic>
        <p:nvPicPr>
          <p:cNvPr id="5" name="Imagem 4" descr="logo2 esta no sit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11752" y="4486479"/>
            <a:ext cx="2232248" cy="6565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8208912" cy="648072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/>
          <a:p>
            <a:r>
              <a:rPr lang="pt-BR" sz="3600" b="1" dirty="0">
                <a:solidFill>
                  <a:srgbClr val="FFC000"/>
                </a:solidFill>
              </a:rPr>
              <a:t>O SISTEMA DIGESTIVO</a:t>
            </a:r>
          </a:p>
        </p:txBody>
      </p:sp>
      <p:pic>
        <p:nvPicPr>
          <p:cNvPr id="5" name="Imagem 4" descr="logo2 esta no sit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11752" y="4486956"/>
            <a:ext cx="2232248" cy="656544"/>
          </a:xfrm>
          <a:prstGeom prst="rect">
            <a:avLst/>
          </a:prstGeom>
        </p:spPr>
      </p:pic>
      <p:pic>
        <p:nvPicPr>
          <p:cNvPr id="6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131590"/>
            <a:ext cx="2470468" cy="3803333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747863"/>
          </a:xfrm>
        </p:spPr>
        <p:txBody>
          <a:bodyPr>
            <a:normAutofit fontScale="77500" lnSpcReduction="20000"/>
          </a:bodyPr>
          <a:lstStyle/>
          <a:p>
            <a:r>
              <a:rPr lang="pt-BR" dirty="0"/>
              <a:t>Mucosa intestinal</a:t>
            </a:r>
            <a:r>
              <a:rPr lang="pt-BR" dirty="0">
                <a:sym typeface="Wingdings" pitchFamily="2" charset="2"/>
              </a:rPr>
              <a:t> </a:t>
            </a:r>
            <a:r>
              <a:rPr lang="pt-BR" dirty="0"/>
              <a:t>área cerca de 150 a 300 vezes maior do que a área da </a:t>
            </a:r>
            <a:r>
              <a:rPr lang="pt-BR" dirty="0" smtClean="0"/>
              <a:t>pele. </a:t>
            </a: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São cerca de 150 a 200 </a:t>
            </a:r>
            <a:r>
              <a:rPr lang="pt-BR" dirty="0" smtClean="0"/>
              <a:t>m².</a:t>
            </a: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Além de funções de digestão e absorção, assume um importante papel imunológico na defesa contra as agressões do meio externo.</a:t>
            </a:r>
          </a:p>
          <a:p>
            <a:endParaRPr lang="pt-BR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467544" y="267494"/>
            <a:ext cx="8208912" cy="6480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 smtClean="0">
                <a:solidFill>
                  <a:srgbClr val="FFC000"/>
                </a:solidFill>
              </a:rPr>
              <a:t>IMUNOLOGIA E SISTEMA DIGESTIVO</a:t>
            </a:r>
            <a:endParaRPr lang="pt-BR" sz="3600" b="1" dirty="0">
              <a:solidFill>
                <a:srgbClr val="FFC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953" y="1779662"/>
            <a:ext cx="2952328" cy="1659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agem 6" descr="logo2 esta no sit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20272" y="4435486"/>
            <a:ext cx="1872208" cy="55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60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39502"/>
            <a:ext cx="8229600" cy="4255121"/>
          </a:xfrm>
        </p:spPr>
        <p:txBody>
          <a:bodyPr>
            <a:normAutofit fontScale="85000" lnSpcReduction="20000"/>
          </a:bodyPr>
          <a:lstStyle/>
          <a:p>
            <a:r>
              <a:rPr lang="pt-BR" dirty="0"/>
              <a:t>Células do sistema imunológico </a:t>
            </a:r>
            <a:r>
              <a:rPr lang="pt-BR" dirty="0">
                <a:sym typeface="Wingdings" pitchFamily="2" charset="2"/>
              </a:rPr>
              <a:t> </a:t>
            </a:r>
            <a:r>
              <a:rPr lang="pt-BR" dirty="0"/>
              <a:t>defendem nosso organismo da invasão de substâncias estranhas que acompanham os alimentos. </a:t>
            </a:r>
          </a:p>
          <a:p>
            <a:endParaRPr lang="pt-BR" dirty="0"/>
          </a:p>
          <a:p>
            <a:r>
              <a:rPr lang="pt-BR" dirty="0"/>
              <a:t>Indivíduo adulto </a:t>
            </a:r>
            <a:r>
              <a:rPr lang="pt-BR" dirty="0">
                <a:sym typeface="Wingdings" pitchFamily="2" charset="2"/>
              </a:rPr>
              <a:t></a:t>
            </a:r>
            <a:r>
              <a:rPr lang="pt-BR" dirty="0"/>
              <a:t> 80% das células produtoras de anticorpos encontram-se associadas à mucosa do intestino delgado </a:t>
            </a:r>
          </a:p>
          <a:p>
            <a:endParaRPr lang="pt-BR" dirty="0"/>
          </a:p>
          <a:p>
            <a:r>
              <a:rPr lang="pt-BR" dirty="0">
                <a:sym typeface="Wingdings" pitchFamily="2" charset="2"/>
              </a:rPr>
              <a:t>Imunidade </a:t>
            </a:r>
            <a:r>
              <a:rPr lang="pt-BR" dirty="0" smtClean="0">
                <a:sym typeface="Wingdings" pitchFamily="2" charset="2"/>
              </a:rPr>
              <a:t>Inata</a:t>
            </a:r>
          </a:p>
          <a:p>
            <a:endParaRPr lang="pt-BR" dirty="0">
              <a:sym typeface="Wingdings" pitchFamily="2" charset="2"/>
            </a:endParaRPr>
          </a:p>
          <a:p>
            <a:r>
              <a:rPr lang="pt-BR" dirty="0">
                <a:sym typeface="Wingdings" pitchFamily="2" charset="2"/>
              </a:rPr>
              <a:t>Imunidade Adaptativa</a:t>
            </a:r>
            <a:endParaRPr lang="pt-BR" dirty="0"/>
          </a:p>
          <a:p>
            <a:endParaRPr lang="pt-BR" dirty="0"/>
          </a:p>
        </p:txBody>
      </p:sp>
      <p:pic>
        <p:nvPicPr>
          <p:cNvPr id="4" name="Imagem 3" descr="logo2 esta no sit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11752" y="4486956"/>
            <a:ext cx="2232248" cy="65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59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1470"/>
            <a:ext cx="8229600" cy="4968552"/>
          </a:xfrm>
        </p:spPr>
        <p:txBody>
          <a:bodyPr>
            <a:normAutofit/>
          </a:bodyPr>
          <a:lstStyle/>
          <a:p>
            <a:r>
              <a:rPr lang="pt-BR" dirty="0"/>
              <a:t>Uma pessoa consome durante toda a sua vida cerca de 2-3 toneladas de alimentos diferentes. </a:t>
            </a:r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Não é surpreendente, sob certas circunstâncias, que este material estranho possa produzir reações.</a:t>
            </a:r>
          </a:p>
          <a:p>
            <a:endParaRPr lang="pt-B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131590"/>
            <a:ext cx="2222376" cy="2135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Imagem 5" descr="logo2 esta no sit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11752" y="4486956"/>
            <a:ext cx="2232248" cy="65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50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3478"/>
            <a:ext cx="8229600" cy="4471145"/>
          </a:xfrm>
        </p:spPr>
        <p:txBody>
          <a:bodyPr>
            <a:normAutofit/>
          </a:bodyPr>
          <a:lstStyle/>
          <a:p>
            <a:r>
              <a:rPr lang="pt-BR" dirty="0"/>
              <a:t>O intestino é o maior e mais importante órgão imunológico em nosso corpo. 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>
                <a:sym typeface="Wingdings" pitchFamily="2" charset="2"/>
              </a:rPr>
              <a:t> </a:t>
            </a:r>
            <a:r>
              <a:rPr lang="pt-BR" dirty="0" smtClean="0"/>
              <a:t>Barreira </a:t>
            </a:r>
            <a:r>
              <a:rPr lang="pt-BR" dirty="0"/>
              <a:t>intestinal </a:t>
            </a:r>
          </a:p>
          <a:p>
            <a:pPr marL="0" indent="0">
              <a:buNone/>
            </a:pPr>
            <a:r>
              <a:rPr lang="pt-BR" dirty="0" smtClean="0">
                <a:sym typeface="Wingdings" pitchFamily="2" charset="2"/>
              </a:rPr>
              <a:t> </a:t>
            </a:r>
            <a:r>
              <a:rPr lang="pt-BR" dirty="0" smtClean="0"/>
              <a:t>Sistema </a:t>
            </a:r>
            <a:r>
              <a:rPr lang="pt-BR" dirty="0"/>
              <a:t>imune associado ao tecido </a:t>
            </a:r>
            <a:r>
              <a:rPr lang="pt-BR" dirty="0" err="1"/>
              <a:t>linfóide</a:t>
            </a:r>
            <a:r>
              <a:rPr lang="pt-BR" dirty="0"/>
              <a:t> </a:t>
            </a:r>
          </a:p>
          <a:p>
            <a:pPr marL="0" indent="0">
              <a:buNone/>
            </a:pPr>
            <a:r>
              <a:rPr lang="pt-BR" dirty="0" smtClean="0">
                <a:sym typeface="Wingdings" pitchFamily="2" charset="2"/>
              </a:rPr>
              <a:t> </a:t>
            </a:r>
            <a:r>
              <a:rPr lang="pt-BR" dirty="0" smtClean="0"/>
              <a:t>Microflora </a:t>
            </a:r>
            <a:r>
              <a:rPr lang="pt-BR" dirty="0"/>
              <a:t>intestinal</a:t>
            </a:r>
          </a:p>
          <a:p>
            <a:endParaRPr lang="pt-BR" dirty="0"/>
          </a:p>
        </p:txBody>
      </p:sp>
      <p:pic>
        <p:nvPicPr>
          <p:cNvPr id="4" name="Imagem 3" descr="logo2 esta no sit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11752" y="4486956"/>
            <a:ext cx="2232248" cy="656544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8" y="3251015"/>
            <a:ext cx="6804248" cy="1872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278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5486"/>
            <a:ext cx="8229600" cy="4399137"/>
          </a:xfrm>
        </p:spPr>
        <p:txBody>
          <a:bodyPr>
            <a:normAutofit/>
          </a:bodyPr>
          <a:lstStyle/>
          <a:p>
            <a:r>
              <a:rPr lang="pt-BR" dirty="0"/>
              <a:t>Quando não há um equilíbrio, seja por deficiências de digestão, absorção ou uma resposta imune exagerada</a:t>
            </a:r>
          </a:p>
          <a:p>
            <a:endParaRPr lang="pt-BR" dirty="0"/>
          </a:p>
          <a:p>
            <a:r>
              <a:rPr lang="pt-BR" dirty="0"/>
              <a:t>Alergias alimentares</a:t>
            </a:r>
          </a:p>
          <a:p>
            <a:r>
              <a:rPr lang="pt-BR" dirty="0"/>
              <a:t>Intolerâncias alimentares</a:t>
            </a:r>
          </a:p>
          <a:p>
            <a:r>
              <a:rPr lang="pt-BR" dirty="0"/>
              <a:t>Doenças autoimunes </a:t>
            </a:r>
          </a:p>
          <a:p>
            <a:endParaRPr lang="pt-BR" dirty="0"/>
          </a:p>
        </p:txBody>
      </p:sp>
      <p:pic>
        <p:nvPicPr>
          <p:cNvPr id="4" name="Imagem 3" descr="logo2 esta no sit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11752" y="4486956"/>
            <a:ext cx="2232248" cy="656544"/>
          </a:xfrm>
          <a:prstGeom prst="rect">
            <a:avLst/>
          </a:prstGeom>
        </p:spPr>
      </p:pic>
      <p:sp>
        <p:nvSpPr>
          <p:cNvPr id="5" name="Seta para baixo 4"/>
          <p:cNvSpPr/>
          <p:nvPr/>
        </p:nvSpPr>
        <p:spPr>
          <a:xfrm>
            <a:off x="3563888" y="1779662"/>
            <a:ext cx="64807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Picture 2" descr="Imagem relacionada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042" y="1635646"/>
            <a:ext cx="1809750" cy="18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880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186</Words>
  <Application>Microsoft Office PowerPoint</Application>
  <PresentationFormat>Apresentação na tela (16:9)</PresentationFormat>
  <Paragraphs>41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Tema do Office</vt:lpstr>
      <vt:lpstr>ALERGIAS ALIMENTARES E DOENÇAS AUTOIMUNES</vt:lpstr>
      <vt:lpstr>O SISTEMA DIGESTIVO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Home</dc:creator>
  <cp:lastModifiedBy>SANDRA</cp:lastModifiedBy>
  <cp:revision>37</cp:revision>
  <dcterms:created xsi:type="dcterms:W3CDTF">2017-04-02T19:19:35Z</dcterms:created>
  <dcterms:modified xsi:type="dcterms:W3CDTF">2017-04-06T03:33:58Z</dcterms:modified>
</cp:coreProperties>
</file>